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  <p:sldId id="268" r:id="rId5"/>
    <p:sldId id="258" r:id="rId6"/>
    <p:sldId id="262" r:id="rId7"/>
    <p:sldId id="259" r:id="rId8"/>
    <p:sldId id="257" r:id="rId9"/>
    <p:sldId id="264" r:id="rId10"/>
    <p:sldId id="266" r:id="rId11"/>
    <p:sldId id="267" r:id="rId12"/>
    <p:sldId id="263" r:id="rId13"/>
    <p:sldId id="269" r:id="rId14"/>
    <p:sldId id="272" r:id="rId15"/>
    <p:sldId id="273" r:id="rId16"/>
    <p:sldId id="274" r:id="rId17"/>
    <p:sldId id="275" r:id="rId18"/>
    <p:sldId id="276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38B1-E512-4217-A8A4-A67AAB14F0D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10B-8C64-4245-B0A0-852DC249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1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38B1-E512-4217-A8A4-A67AAB14F0D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10B-8C64-4245-B0A0-852DC249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9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38B1-E512-4217-A8A4-A67AAB14F0D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10B-8C64-4245-B0A0-852DC249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11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38B1-E512-4217-A8A4-A67AAB14F0D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10B-8C64-4245-B0A0-852DC249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60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38B1-E512-4217-A8A4-A67AAB14F0D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10B-8C64-4245-B0A0-852DC249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2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38B1-E512-4217-A8A4-A67AAB14F0D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10B-8C64-4245-B0A0-852DC249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8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38B1-E512-4217-A8A4-A67AAB14F0D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10B-8C64-4245-B0A0-852DC249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4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38B1-E512-4217-A8A4-A67AAB14F0D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10B-8C64-4245-B0A0-852DC249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3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38B1-E512-4217-A8A4-A67AAB14F0D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10B-8C64-4245-B0A0-852DC249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5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38B1-E512-4217-A8A4-A67AAB14F0D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10B-8C64-4245-B0A0-852DC249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50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38B1-E512-4217-A8A4-A67AAB14F0D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10B-8C64-4245-B0A0-852DC249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00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738B1-E512-4217-A8A4-A67AAB14F0D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E10B-8C64-4245-B0A0-852DC249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0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ush-forward.org/porocilo/report-illegal-practice-collective-expulsion-slovene-croatian-borde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orderviolence.eu/violence-reports/march-3-2020-0000-harmica-croazia/" TargetMode="External"/><Relationship Id="rId4" Type="http://schemas.openxmlformats.org/officeDocument/2006/relationships/hyperlink" Target="https://www.borderviolence.eu/violence-reports/july-29-2018-1400-croatian-border-with-bosnia-nearby-the-official-check-point-in-velika-kladusa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cija.si/o-slovenski-policiji/statistika/mejna-problematika/nedovoljene-migracije-na-obmocju-republike-slovenij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cija.si/o-slovenski-policiji/statistika/mejna-problematika/nedovoljene-migracije-na-obmocju-republike-slovenij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croatiaweek.com/germany-donates-vehicles-for-croatian-border-police-worth-e83500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uobserver.com/migration/14006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ni.org/en/article/the-rise-of-border-imperialism" TargetMode="External"/><Relationship Id="rId3" Type="http://schemas.openxmlformats.org/officeDocument/2006/relationships/hyperlink" Target="https://www.facebook.com/infokolpa/" TargetMode="External"/><Relationship Id="rId7" Type="http://schemas.openxmlformats.org/officeDocument/2006/relationships/hyperlink" Target="https://www.clingendael.org/pub/2018/multilateral-damage/" TargetMode="External"/><Relationship Id="rId12" Type="http://schemas.openxmlformats.org/officeDocument/2006/relationships/hyperlink" Target="https://www.newsdeeply.com/refugees/articles/2018/05/22/niger-europes-migration-laboratory" TargetMode="External"/><Relationship Id="rId2" Type="http://schemas.openxmlformats.org/officeDocument/2006/relationships/hyperlink" Target="https://push-forwar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ni.org/en/publication/expanding-the-fortress" TargetMode="External"/><Relationship Id="rId11" Type="http://schemas.openxmlformats.org/officeDocument/2006/relationships/hyperlink" Target="https://www.tni.org/en/article/how-the-security-industry-reaps-the-rewards-of-eu-migration-control" TargetMode="External"/><Relationship Id="rId5" Type="http://schemas.openxmlformats.org/officeDocument/2006/relationships/hyperlink" Target="https://www.borderviolence.eu/" TargetMode="External"/><Relationship Id="rId10" Type="http://schemas.openxmlformats.org/officeDocument/2006/relationships/hyperlink" Target="https://www.tni.org/en/publication/border-wars-ii" TargetMode="External"/><Relationship Id="rId4" Type="http://schemas.openxmlformats.org/officeDocument/2006/relationships/hyperlink" Target="https://areyousyrious.medium.com/" TargetMode="External"/><Relationship Id="rId9" Type="http://schemas.openxmlformats.org/officeDocument/2006/relationships/hyperlink" Target="https://www.tni.org/en/publication/border-wa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ol.net/novice/slovenija/policija-o-ravnanju-z-migranti-pri-ilirski-bistrici-postopki-so-bili-zakoniti-in-strokovni-503052" TargetMode="External"/><Relationship Id="rId2" Type="http://schemas.openxmlformats.org/officeDocument/2006/relationships/hyperlink" Target="https://www.borderviolence.eu/wp-content/uploads/bvm_4_klein.mp4?_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sh-forward.org/porocilo/objava-internih-policijskih-navodil-za-ravnanje-z-migranti-release-internal-polic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Collective expulsion and police violence</a:t>
            </a:r>
            <a:r>
              <a:rPr lang="sl-SI" dirty="0" smtClean="0"/>
              <a:t> </a:t>
            </a:r>
            <a:r>
              <a:rPr lang="sl-SI" dirty="0" err="1" smtClean="0"/>
              <a:t>along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Balkan </a:t>
            </a:r>
            <a:r>
              <a:rPr lang="sl-SI" dirty="0" err="1" smtClean="0"/>
              <a:t>Route</a:t>
            </a:r>
            <a:r>
              <a:rPr lang="sl-SI" dirty="0" smtClean="0"/>
              <a:t> </a:t>
            </a:r>
            <a:r>
              <a:rPr lang="sl-SI" dirty="0" smtClean="0"/>
              <a:t>(</a:t>
            </a:r>
            <a:r>
              <a:rPr lang="sl-SI" dirty="0" err="1" smtClean="0"/>
              <a:t>Slovenia</a:t>
            </a:r>
            <a:r>
              <a:rPr lang="sl-SI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endParaRPr lang="sl-SI" dirty="0" smtClean="0"/>
          </a:p>
          <a:p>
            <a:pPr algn="l"/>
            <a:r>
              <a:rPr lang="sl-SI" dirty="0" err="1" smtClean="0"/>
              <a:t>Infokolpa</a:t>
            </a:r>
            <a:r>
              <a:rPr lang="sl-SI" dirty="0" smtClean="0"/>
              <a:t>, Jošt Žagar</a:t>
            </a:r>
          </a:p>
        </p:txBody>
      </p:sp>
    </p:spTree>
    <p:extLst>
      <p:ext uri="{BB962C8B-B14F-4D97-AF65-F5344CB8AC3E}">
        <p14:creationId xmlns:p14="http://schemas.microsoft.com/office/powerpoint/2010/main" val="37172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en-US" dirty="0" smtClean="0"/>
              <a:t> phone operation </a:t>
            </a:r>
            <a:r>
              <a:rPr lang="sl-SI" dirty="0" smtClean="0"/>
              <a:t>(</a:t>
            </a:r>
            <a:r>
              <a:rPr lang="en-GB" dirty="0"/>
              <a:t>1. 9. </a:t>
            </a:r>
            <a:r>
              <a:rPr lang="sl-SI" dirty="0" smtClean="0"/>
              <a:t>to </a:t>
            </a:r>
            <a:r>
              <a:rPr lang="en-GB" dirty="0" smtClean="0"/>
              <a:t>7</a:t>
            </a:r>
            <a:r>
              <a:rPr lang="en-GB" dirty="0"/>
              <a:t>. 11. </a:t>
            </a:r>
            <a:r>
              <a:rPr lang="en-GB" dirty="0" smtClean="0"/>
              <a:t>201</a:t>
            </a:r>
            <a:r>
              <a:rPr lang="sl-SI" dirty="0" smtClean="0"/>
              <a:t>8)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interventions (106 people)</a:t>
            </a:r>
            <a:endParaRPr lang="sl-SI" dirty="0" smtClean="0"/>
          </a:p>
          <a:p>
            <a:pPr lvl="1"/>
            <a:r>
              <a:rPr lang="en-US" dirty="0"/>
              <a:t>6 groups (39 people) were accepted forward to asylum procedure</a:t>
            </a:r>
          </a:p>
          <a:p>
            <a:pPr lvl="1"/>
            <a:r>
              <a:rPr lang="en-US" dirty="0"/>
              <a:t>6 groups (27 people) were pushed backed to Bosnia and Herzegovina</a:t>
            </a:r>
          </a:p>
          <a:p>
            <a:pPr lvl="1"/>
            <a:r>
              <a:rPr lang="en-US" dirty="0"/>
              <a:t>7 groups (39 people) were not heard from again (possibly due to destroyed phones or no desire to continue communication)</a:t>
            </a:r>
          </a:p>
          <a:p>
            <a:pPr lvl="1"/>
            <a:r>
              <a:rPr lang="en-US" dirty="0"/>
              <a:t>1 person was accepted into asylum procedure in Croatia after the </a:t>
            </a:r>
            <a:r>
              <a:rPr lang="en-US" dirty="0" smtClean="0"/>
              <a:t>readmission</a:t>
            </a:r>
            <a:endParaRPr lang="sl-SI" dirty="0" smtClean="0"/>
          </a:p>
          <a:p>
            <a:pPr lvl="1"/>
            <a:endParaRPr lang="sl-SI" dirty="0" smtClean="0"/>
          </a:p>
          <a:p>
            <a:r>
              <a:rPr lang="sl-SI" dirty="0" err="1" smtClean="0"/>
              <a:t>Full</a:t>
            </a:r>
            <a:r>
              <a:rPr lang="sl-SI" dirty="0" smtClean="0"/>
              <a:t> </a:t>
            </a:r>
            <a:r>
              <a:rPr lang="sl-SI" dirty="0" err="1" smtClean="0"/>
              <a:t>report</a:t>
            </a:r>
            <a:r>
              <a:rPr lang="sl-SI" dirty="0"/>
              <a:t>: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push-forward.org/porocilo/report-illegal-practice-collective-expulsion-slovene-croatian-border</a:t>
            </a:r>
            <a:r>
              <a:rPr lang="sl-SI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4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39" y="430621"/>
            <a:ext cx="6176036" cy="3226979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5"/>
            <a:ext cx="5143500" cy="351472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36912" y="3910466"/>
            <a:ext cx="48344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On </a:t>
            </a:r>
            <a:r>
              <a:rPr lang="en-GB" dirty="0" smtClean="0"/>
              <a:t>27</a:t>
            </a:r>
            <a:r>
              <a:rPr lang="sl-SI" dirty="0" err="1" smtClean="0"/>
              <a:t>th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July</a:t>
            </a:r>
            <a:r>
              <a:rPr lang="sl-SI" dirty="0" smtClean="0"/>
              <a:t> </a:t>
            </a:r>
            <a:r>
              <a:rPr lang="en-GB" dirty="0" smtClean="0"/>
              <a:t>2018 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en-US" dirty="0" smtClean="0"/>
              <a:t>person on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picture</a:t>
            </a:r>
            <a:r>
              <a:rPr lang="sl-SI" dirty="0" smtClean="0"/>
              <a:t> </a:t>
            </a:r>
            <a:r>
              <a:rPr lang="sl-SI" dirty="0" err="1" smtClean="0"/>
              <a:t>was</a:t>
            </a:r>
            <a:r>
              <a:rPr lang="sl-SI" dirty="0" smtClean="0"/>
              <a:t> </a:t>
            </a:r>
            <a:r>
              <a:rPr lang="en-US" dirty="0" smtClean="0"/>
              <a:t>beaten after readmission from Slovenia when being expulsed to Bosnia and Herzegovina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en-GB" dirty="0">
                <a:hlinkClick r:id="rId4"/>
              </a:rPr>
              <a:t>https://www.borderviolence.eu/violence-reports/july-29-2018-1400-croatian-border-with-bosnia-nearby-the-official-check-point-in-velika-kladusa</a:t>
            </a:r>
            <a:r>
              <a:rPr lang="en-GB" dirty="0" smtClean="0">
                <a:hlinkClick r:id="rId4"/>
              </a:rPr>
              <a:t>/</a:t>
            </a:r>
            <a:r>
              <a:rPr lang="sl-SI" dirty="0" smtClean="0"/>
              <a:t> </a:t>
            </a:r>
            <a:endParaRPr lang="en-GB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446614" y="3910466"/>
            <a:ext cx="62874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 </a:t>
            </a:r>
            <a:r>
              <a:rPr lang="sl-SI" dirty="0" smtClean="0"/>
              <a:t>3rd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March</a:t>
            </a:r>
            <a:r>
              <a:rPr lang="sl-SI" dirty="0" smtClean="0"/>
              <a:t> 2020 </a:t>
            </a:r>
            <a:r>
              <a:rPr lang="en-US" dirty="0" smtClean="0"/>
              <a:t>a group of 32 people (including 12 children and a pregnant woman) were found on different train-cars transporting clay. After initial procedure all were readmitted to Croatia and pushed back to Serbia.</a:t>
            </a:r>
          </a:p>
          <a:p>
            <a:endParaRPr lang="sl-SI" dirty="0"/>
          </a:p>
          <a:p>
            <a:r>
              <a:rPr lang="en-GB" dirty="0">
                <a:hlinkClick r:id="rId5"/>
              </a:rPr>
              <a:t>https://www.borderviolence.eu/violence-reports/march-3-2020-0000-harmica-croazia</a:t>
            </a:r>
            <a:r>
              <a:rPr lang="en-GB" dirty="0" smtClean="0">
                <a:hlinkClick r:id="rId5"/>
              </a:rPr>
              <a:t>/</a:t>
            </a:r>
            <a:r>
              <a:rPr lang="sl-SI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8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recoded irregular border crossings and number readmissions by year</a:t>
            </a:r>
            <a:endParaRPr lang="en-US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898119"/>
              </p:ext>
            </p:extLst>
          </p:nvPr>
        </p:nvGraphicFramePr>
        <p:xfrm>
          <a:off x="431073" y="2343831"/>
          <a:ext cx="11639365" cy="247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924">
                  <a:extLst>
                    <a:ext uri="{9D8B030D-6E8A-4147-A177-3AD203B41FA5}">
                      <a16:colId xmlns:a16="http://schemas.microsoft.com/office/drawing/2014/main" val="2961397190"/>
                    </a:ext>
                  </a:extLst>
                </a:gridCol>
                <a:gridCol w="6028653">
                  <a:extLst>
                    <a:ext uri="{9D8B030D-6E8A-4147-A177-3AD203B41FA5}">
                      <a16:colId xmlns:a16="http://schemas.microsoft.com/office/drawing/2014/main" val="3123899921"/>
                    </a:ext>
                  </a:extLst>
                </a:gridCol>
                <a:gridCol w="3879788">
                  <a:extLst>
                    <a:ext uri="{9D8B030D-6E8A-4147-A177-3AD203B41FA5}">
                      <a16:colId xmlns:a16="http://schemas.microsoft.com/office/drawing/2014/main" val="734597482"/>
                    </a:ext>
                  </a:extLst>
                </a:gridCol>
              </a:tblGrid>
              <a:tr h="904411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99441" marR="99441" marT="49721" marB="49721"/>
                </a:tc>
                <a:tc>
                  <a:txBody>
                    <a:bodyPr/>
                    <a:lstStyle/>
                    <a:p>
                      <a:r>
                        <a:rPr lang="sl-SI" sz="2000" dirty="0" err="1" smtClean="0"/>
                        <a:t>Irregular</a:t>
                      </a:r>
                      <a:r>
                        <a:rPr lang="sl-SI" sz="2000" dirty="0" smtClean="0"/>
                        <a:t> </a:t>
                      </a:r>
                      <a:r>
                        <a:rPr lang="sl-SI" sz="2000" dirty="0" err="1" smtClean="0"/>
                        <a:t>border</a:t>
                      </a:r>
                      <a:r>
                        <a:rPr lang="sl-SI" sz="2000" baseline="0" dirty="0" smtClean="0"/>
                        <a:t> </a:t>
                      </a:r>
                      <a:r>
                        <a:rPr lang="sl-SI" sz="2000" baseline="0" dirty="0" err="1" smtClean="0"/>
                        <a:t>crossings</a:t>
                      </a:r>
                      <a:endParaRPr lang="en-GB" sz="2000" dirty="0"/>
                    </a:p>
                  </a:txBody>
                  <a:tcPr marL="99441" marR="99441" marT="49721" marB="49721"/>
                </a:tc>
                <a:tc>
                  <a:txBody>
                    <a:bodyPr/>
                    <a:lstStyle/>
                    <a:p>
                      <a:r>
                        <a:rPr lang="sl-SI" sz="2000" dirty="0" err="1" smtClean="0"/>
                        <a:t>Readmissions</a:t>
                      </a:r>
                      <a:r>
                        <a:rPr lang="sl-SI" sz="2000" baseline="0" dirty="0" smtClean="0"/>
                        <a:t> (</a:t>
                      </a:r>
                      <a:r>
                        <a:rPr lang="sl-SI" sz="2000" baseline="0" dirty="0" err="1" smtClean="0"/>
                        <a:t>from</a:t>
                      </a:r>
                      <a:r>
                        <a:rPr lang="sl-SI" sz="2000" baseline="0" dirty="0" smtClean="0"/>
                        <a:t> </a:t>
                      </a:r>
                      <a:r>
                        <a:rPr lang="sl-SI" sz="2000" baseline="0" dirty="0" err="1" smtClean="0"/>
                        <a:t>Slovenia</a:t>
                      </a:r>
                      <a:r>
                        <a:rPr lang="sl-SI" sz="2000" baseline="0" dirty="0" smtClean="0"/>
                        <a:t> to </a:t>
                      </a:r>
                      <a:r>
                        <a:rPr lang="sl-SI" sz="2000" baseline="0" dirty="0" err="1" smtClean="0"/>
                        <a:t>Croatia</a:t>
                      </a:r>
                      <a:r>
                        <a:rPr lang="sl-SI" sz="2000" baseline="0" dirty="0" smtClean="0"/>
                        <a:t>)</a:t>
                      </a:r>
                      <a:endParaRPr lang="en-GB" sz="2000" dirty="0"/>
                    </a:p>
                  </a:txBody>
                  <a:tcPr marL="99441" marR="99441" marT="49721" marB="49721"/>
                </a:tc>
                <a:extLst>
                  <a:ext uri="{0D108BD9-81ED-4DB2-BD59-A6C34878D82A}">
                    <a16:rowId xmlns:a16="http://schemas.microsoft.com/office/drawing/2014/main" val="3709907599"/>
                  </a:ext>
                </a:extLst>
              </a:tr>
              <a:tr h="523984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2018</a:t>
                      </a:r>
                      <a:endParaRPr lang="en-GB" sz="2400" dirty="0"/>
                    </a:p>
                  </a:txBody>
                  <a:tcPr marL="99441" marR="99441" marT="49721" marB="49721"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9.149</a:t>
                      </a:r>
                      <a:endParaRPr lang="en-GB" sz="2400" dirty="0"/>
                    </a:p>
                  </a:txBody>
                  <a:tcPr marL="99441" marR="99441" marT="49721" marB="49721"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4.653</a:t>
                      </a:r>
                      <a:endParaRPr lang="en-GB" sz="2400" dirty="0"/>
                    </a:p>
                  </a:txBody>
                  <a:tcPr marL="99441" marR="99441" marT="49721" marB="49721"/>
                </a:tc>
                <a:extLst>
                  <a:ext uri="{0D108BD9-81ED-4DB2-BD59-A6C34878D82A}">
                    <a16:rowId xmlns:a16="http://schemas.microsoft.com/office/drawing/2014/main" val="4032865812"/>
                  </a:ext>
                </a:extLst>
              </a:tr>
              <a:tr h="523984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2019</a:t>
                      </a:r>
                      <a:endParaRPr lang="en-GB" sz="2400" dirty="0"/>
                    </a:p>
                  </a:txBody>
                  <a:tcPr marL="99441" marR="99441" marT="49721" marB="49721"/>
                </a:tc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16.099</a:t>
                      </a:r>
                      <a:endParaRPr lang="en-GB" sz="2400" dirty="0"/>
                    </a:p>
                  </a:txBody>
                  <a:tcPr marL="99441" marR="99441" marT="49721" marB="49721"/>
                </a:tc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11.026</a:t>
                      </a:r>
                      <a:endParaRPr lang="en-GB" sz="2400" dirty="0"/>
                    </a:p>
                  </a:txBody>
                  <a:tcPr marL="99441" marR="99441" marT="49721" marB="49721"/>
                </a:tc>
                <a:extLst>
                  <a:ext uri="{0D108BD9-81ED-4DB2-BD59-A6C34878D82A}">
                    <a16:rowId xmlns:a16="http://schemas.microsoft.com/office/drawing/2014/main" val="2415704506"/>
                  </a:ext>
                </a:extLst>
              </a:tr>
              <a:tr h="523984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2020</a:t>
                      </a:r>
                      <a:endParaRPr lang="en-GB" sz="2400" dirty="0"/>
                    </a:p>
                  </a:txBody>
                  <a:tcPr marL="99441" marR="99441" marT="49721" marB="49721"/>
                </a:tc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16.252</a:t>
                      </a:r>
                      <a:endParaRPr lang="en-GB" sz="2400" dirty="0"/>
                    </a:p>
                  </a:txBody>
                  <a:tcPr marL="99441" marR="99441" marT="49721" marB="49721"/>
                </a:tc>
                <a:tc>
                  <a:txBody>
                    <a:bodyPr/>
                    <a:lstStyle/>
                    <a:p>
                      <a:r>
                        <a:rPr lang="sl-SI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.950</a:t>
                      </a:r>
                      <a:endParaRPr lang="en-GB" sz="2400" dirty="0"/>
                    </a:p>
                  </a:txBody>
                  <a:tcPr marL="99441" marR="99441" marT="49721" marB="49721"/>
                </a:tc>
                <a:extLst>
                  <a:ext uri="{0D108BD9-81ED-4DB2-BD59-A6C34878D82A}">
                    <a16:rowId xmlns:a16="http://schemas.microsoft.com/office/drawing/2014/main" val="3725695921"/>
                  </a:ext>
                </a:extLst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603410" y="5904412"/>
            <a:ext cx="1129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www.policija.si/o-slovenski-policiji/statistika/mejna-problematika/nedovoljene-migracije-na-obmocju-republike-slovenije</a:t>
            </a:r>
            <a:r>
              <a:rPr lang="sl-SI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4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Chain</a:t>
            </a:r>
            <a:r>
              <a:rPr lang="sl-SI" dirty="0" smtClean="0"/>
              <a:t> </a:t>
            </a:r>
            <a:r>
              <a:rPr lang="sl-SI" dirty="0" err="1" smtClean="0"/>
              <a:t>pushbacks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</a:t>
            </a:r>
            <a:r>
              <a:rPr lang="sl-SI" dirty="0" err="1" smtClean="0"/>
              <a:t>Italy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Austria</a:t>
            </a:r>
            <a:endParaRPr lang="en-GB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591869"/>
              </p:ext>
            </p:extLst>
          </p:nvPr>
        </p:nvGraphicFramePr>
        <p:xfrm>
          <a:off x="735106" y="1825625"/>
          <a:ext cx="11072532" cy="1845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844">
                  <a:extLst>
                    <a:ext uri="{9D8B030D-6E8A-4147-A177-3AD203B41FA5}">
                      <a16:colId xmlns:a16="http://schemas.microsoft.com/office/drawing/2014/main" val="1521869938"/>
                    </a:ext>
                  </a:extLst>
                </a:gridCol>
                <a:gridCol w="3690844">
                  <a:extLst>
                    <a:ext uri="{9D8B030D-6E8A-4147-A177-3AD203B41FA5}">
                      <a16:colId xmlns:a16="http://schemas.microsoft.com/office/drawing/2014/main" val="2069420635"/>
                    </a:ext>
                  </a:extLst>
                </a:gridCol>
                <a:gridCol w="3690844">
                  <a:extLst>
                    <a:ext uri="{9D8B030D-6E8A-4147-A177-3AD203B41FA5}">
                      <a16:colId xmlns:a16="http://schemas.microsoft.com/office/drawing/2014/main" val="979046368"/>
                    </a:ext>
                  </a:extLst>
                </a:gridCol>
              </a:tblGrid>
              <a:tr h="6739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Readmissions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baseline="0" dirty="0" err="1" smtClean="0"/>
                        <a:t>from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baseline="0" dirty="0" err="1" smtClean="0"/>
                        <a:t>Italy</a:t>
                      </a:r>
                      <a:r>
                        <a:rPr lang="sl-SI" baseline="0" dirty="0" smtClean="0"/>
                        <a:t> to </a:t>
                      </a:r>
                      <a:r>
                        <a:rPr lang="sl-SI" baseline="0" dirty="0" err="1" smtClean="0"/>
                        <a:t>Slovenia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Readmission</a:t>
                      </a:r>
                      <a:r>
                        <a:rPr lang="sl-SI" dirty="0" smtClean="0"/>
                        <a:t> </a:t>
                      </a:r>
                      <a:r>
                        <a:rPr lang="sl-SI" dirty="0" err="1" smtClean="0"/>
                        <a:t>from</a:t>
                      </a:r>
                      <a:r>
                        <a:rPr lang="sl-SI" dirty="0" smtClean="0"/>
                        <a:t> </a:t>
                      </a:r>
                      <a:r>
                        <a:rPr lang="sl-SI" dirty="0" err="1" smtClean="0"/>
                        <a:t>Austria</a:t>
                      </a:r>
                      <a:r>
                        <a:rPr lang="sl-SI" dirty="0" smtClean="0"/>
                        <a:t> to </a:t>
                      </a:r>
                      <a:r>
                        <a:rPr lang="sl-SI" dirty="0" err="1" smtClean="0"/>
                        <a:t>Slovenia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03935"/>
                  </a:ext>
                </a:extLst>
              </a:tr>
              <a:tr h="390481">
                <a:tc>
                  <a:txBody>
                    <a:bodyPr/>
                    <a:lstStyle/>
                    <a:p>
                      <a:r>
                        <a:rPr lang="sl-SI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955497"/>
                  </a:ext>
                </a:extLst>
              </a:tr>
              <a:tr h="390481">
                <a:tc>
                  <a:txBody>
                    <a:bodyPr/>
                    <a:lstStyle/>
                    <a:p>
                      <a:r>
                        <a:rPr lang="sl-SI" dirty="0" smtClean="0"/>
                        <a:t>2019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161701"/>
                  </a:ext>
                </a:extLst>
              </a:tr>
              <a:tr h="390481">
                <a:tc>
                  <a:txBody>
                    <a:bodyPr/>
                    <a:lstStyle/>
                    <a:p>
                      <a:r>
                        <a:rPr lang="sl-SI" dirty="0" smtClean="0"/>
                        <a:t>2020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971298"/>
                  </a:ext>
                </a:extLst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735106" y="5836023"/>
            <a:ext cx="1061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https://www.policija.si/o-slovenski-policiji/statistika/mejna-problematika/nedovoljene-migracije-na-obmocju-republike-slovenije</a:t>
            </a:r>
            <a:r>
              <a:rPr lang="sl-SI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EU </a:t>
            </a:r>
            <a:r>
              <a:rPr lang="sl-SI" b="1" dirty="0" err="1" smtClean="0"/>
              <a:t>and</a:t>
            </a:r>
            <a:r>
              <a:rPr lang="sl-SI" b="1" dirty="0" smtClean="0"/>
              <a:t> </a:t>
            </a:r>
            <a:r>
              <a:rPr lang="sl-SI" b="1" dirty="0" err="1" smtClean="0"/>
              <a:t>Border</a:t>
            </a:r>
            <a:r>
              <a:rPr lang="sl-SI" b="1" dirty="0" smtClean="0"/>
              <a:t> </a:t>
            </a:r>
            <a:r>
              <a:rPr lang="sl-SI" b="1" dirty="0" err="1" smtClean="0"/>
              <a:t>Externalization</a:t>
            </a:r>
            <a:r>
              <a:rPr lang="sl-SI" b="1" dirty="0"/>
              <a:t> </a:t>
            </a:r>
            <a:r>
              <a:rPr lang="sl-SI" b="1" dirty="0" smtClean="0"/>
              <a:t>(Slo </a:t>
            </a:r>
            <a:r>
              <a:rPr lang="sl-SI" b="1" dirty="0" err="1" smtClean="0"/>
              <a:t>and</a:t>
            </a:r>
            <a:r>
              <a:rPr lang="sl-SI" b="1" dirty="0" smtClean="0"/>
              <a:t> </a:t>
            </a:r>
            <a:r>
              <a:rPr lang="sl-SI" b="1" dirty="0" err="1" smtClean="0"/>
              <a:t>Cro</a:t>
            </a:r>
            <a:r>
              <a:rPr lang="sl-SI" b="1" dirty="0" smtClean="0"/>
              <a:t>)</a:t>
            </a:r>
            <a:endParaRPr lang="en-GB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sl-SI" dirty="0" err="1" smtClean="0"/>
              <a:t>Slovenia</a:t>
            </a:r>
            <a:r>
              <a:rPr lang="sl-SI" dirty="0" smtClean="0"/>
              <a:t> (</a:t>
            </a:r>
            <a:r>
              <a:rPr lang="sl-SI" dirty="0" err="1" smtClean="0"/>
              <a:t>October</a:t>
            </a:r>
            <a:r>
              <a:rPr lang="sl-SI" dirty="0" smtClean="0"/>
              <a:t> 2019) – 2014-2020 (</a:t>
            </a:r>
            <a:r>
              <a:rPr lang="en-US" dirty="0" smtClean="0"/>
              <a:t>Allocated</a:t>
            </a:r>
            <a:r>
              <a:rPr lang="sl-SI" dirty="0" smtClean="0"/>
              <a:t>)</a:t>
            </a:r>
          </a:p>
          <a:p>
            <a:pPr lvl="1"/>
            <a:r>
              <a:rPr lang="en-GB" dirty="0"/>
              <a:t>ASYLUM, MIGRATION AND INTEGRATION FUND (AMIF</a:t>
            </a:r>
            <a:r>
              <a:rPr lang="en-GB" dirty="0" smtClean="0"/>
              <a:t>)</a:t>
            </a:r>
            <a:r>
              <a:rPr lang="sl-SI" dirty="0" smtClean="0"/>
              <a:t>: 20,63 </a:t>
            </a:r>
            <a:r>
              <a:rPr lang="sl-SI" dirty="0" err="1" smtClean="0"/>
              <a:t>million</a:t>
            </a:r>
            <a:r>
              <a:rPr lang="sl-SI" dirty="0" smtClean="0"/>
              <a:t> EUR</a:t>
            </a:r>
          </a:p>
          <a:p>
            <a:pPr lvl="1"/>
            <a:r>
              <a:rPr lang="en-GB" dirty="0"/>
              <a:t>INTERNAL SECURITY FUND (ISF</a:t>
            </a:r>
            <a:r>
              <a:rPr lang="en-GB" dirty="0" smtClean="0"/>
              <a:t>)</a:t>
            </a:r>
            <a:r>
              <a:rPr lang="sl-SI" dirty="0" smtClean="0"/>
              <a:t>: 51,71 </a:t>
            </a:r>
            <a:r>
              <a:rPr lang="sl-SI" dirty="0" err="1" smtClean="0"/>
              <a:t>million</a:t>
            </a:r>
            <a:r>
              <a:rPr lang="sl-SI" dirty="0" smtClean="0"/>
              <a:t> EUR</a:t>
            </a:r>
          </a:p>
          <a:p>
            <a:pPr lvl="1"/>
            <a:endParaRPr lang="sl-SI" dirty="0" smtClean="0"/>
          </a:p>
          <a:p>
            <a:r>
              <a:rPr lang="sl-SI" dirty="0" err="1" smtClean="0"/>
              <a:t>Croatia</a:t>
            </a:r>
            <a:r>
              <a:rPr lang="sl-SI" dirty="0" smtClean="0"/>
              <a:t> (</a:t>
            </a:r>
            <a:r>
              <a:rPr lang="sl-SI" dirty="0" err="1" smtClean="0"/>
              <a:t>January</a:t>
            </a:r>
            <a:r>
              <a:rPr lang="sl-SI" dirty="0" smtClean="0"/>
              <a:t> 2020) – 2014-2020 </a:t>
            </a:r>
            <a:r>
              <a:rPr lang="sl-SI" dirty="0"/>
              <a:t>(</a:t>
            </a:r>
            <a:r>
              <a:rPr lang="en-US" dirty="0"/>
              <a:t>Allocated</a:t>
            </a:r>
            <a:r>
              <a:rPr lang="sl-SI" dirty="0" smtClean="0"/>
              <a:t>)</a:t>
            </a:r>
          </a:p>
          <a:p>
            <a:pPr lvl="1"/>
            <a:r>
              <a:rPr lang="en-GB" dirty="0"/>
              <a:t>ASYLUM, MIGRATION AND INTEGRATION FUND (AMIF</a:t>
            </a:r>
            <a:r>
              <a:rPr lang="en-GB" dirty="0" smtClean="0"/>
              <a:t>)</a:t>
            </a:r>
            <a:r>
              <a:rPr lang="sl-SI" dirty="0" smtClean="0"/>
              <a:t>: 28,16 </a:t>
            </a:r>
            <a:r>
              <a:rPr lang="sl-SI" dirty="0" err="1" smtClean="0"/>
              <a:t>million</a:t>
            </a:r>
            <a:r>
              <a:rPr lang="sl-SI" dirty="0" smtClean="0"/>
              <a:t> EUR</a:t>
            </a:r>
          </a:p>
          <a:p>
            <a:pPr lvl="1"/>
            <a:r>
              <a:rPr lang="en-GB" dirty="0"/>
              <a:t>INTERNAL SECURITY FUND (ISF</a:t>
            </a:r>
            <a:r>
              <a:rPr lang="en-GB" dirty="0" smtClean="0"/>
              <a:t>)</a:t>
            </a:r>
            <a:r>
              <a:rPr lang="sl-SI" dirty="0" smtClean="0"/>
              <a:t>: 87,09 </a:t>
            </a:r>
            <a:r>
              <a:rPr lang="sl-SI" dirty="0" err="1" smtClean="0"/>
              <a:t>million</a:t>
            </a:r>
            <a:r>
              <a:rPr lang="sl-SI" dirty="0" smtClean="0"/>
              <a:t> EUR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43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“Germany </a:t>
            </a:r>
            <a:r>
              <a:rPr lang="en-GB" sz="3600" b="1" dirty="0"/>
              <a:t>donates vehicles for Croatian border police worth €</a:t>
            </a:r>
            <a:r>
              <a:rPr lang="en-GB" sz="3600" b="1" dirty="0" smtClean="0"/>
              <a:t>835,000„</a:t>
            </a:r>
            <a:r>
              <a:rPr lang="sl-SI" sz="3600" b="1" dirty="0" smtClean="0"/>
              <a:t> – 11.12.2020</a:t>
            </a:r>
            <a:endParaRPr lang="en-GB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https://www.croatiaweek.com/germany-donates-vehicles-for-croatian-border-police-worth-e835000</a:t>
            </a:r>
            <a:r>
              <a:rPr lang="en-GB" dirty="0" smtClean="0">
                <a:hlinkClick r:id="rId2"/>
              </a:rPr>
              <a:t>/</a:t>
            </a:r>
            <a:r>
              <a:rPr lang="sl-SI" dirty="0" smtClean="0"/>
              <a:t> </a:t>
            </a:r>
          </a:p>
          <a:p>
            <a:endParaRPr lang="sl-SI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3" y="2782389"/>
            <a:ext cx="5505995" cy="3670663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37" y="2873466"/>
            <a:ext cx="5232763" cy="34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 of Sahara and Mediterranean Route</a:t>
            </a:r>
            <a:r>
              <a:rPr lang="sl-SI" dirty="0"/>
              <a:t> (2015-2017)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5844988" cy="4351338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Case of Niger</a:t>
            </a:r>
          </a:p>
          <a:p>
            <a:pPr lvl="2"/>
            <a:r>
              <a:rPr lang="en-US" dirty="0" smtClean="0"/>
              <a:t>Criminalization of transport across Sahara (2015)</a:t>
            </a:r>
            <a:r>
              <a:rPr lang="sl-SI" dirty="0" smtClean="0"/>
              <a:t> </a:t>
            </a:r>
          </a:p>
          <a:p>
            <a:pPr lvl="2"/>
            <a:r>
              <a:rPr lang="en-US" dirty="0" smtClean="0"/>
              <a:t>Donation by Germany of 10 million in equipment (</a:t>
            </a:r>
            <a:r>
              <a:rPr lang="sl-SI" dirty="0" smtClean="0"/>
              <a:t>t</a:t>
            </a:r>
            <a:r>
              <a:rPr lang="en-US" dirty="0" smtClean="0"/>
              <a:t>ruck</a:t>
            </a:r>
            <a:r>
              <a:rPr lang="sl-SI" dirty="0" smtClean="0"/>
              <a:t>s</a:t>
            </a:r>
            <a:r>
              <a:rPr lang="en-US" dirty="0" smtClean="0"/>
              <a:t>, vehicles, satellite </a:t>
            </a:r>
            <a:r>
              <a:rPr lang="sl-SI" dirty="0" err="1" smtClean="0"/>
              <a:t>telephones</a:t>
            </a:r>
            <a:r>
              <a:rPr lang="en-US" dirty="0" smtClean="0"/>
              <a:t>)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74" y="2015415"/>
            <a:ext cx="5021476" cy="4161548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18414"/>
              </p:ext>
            </p:extLst>
          </p:nvPr>
        </p:nvGraphicFramePr>
        <p:xfrm>
          <a:off x="410155" y="4036422"/>
          <a:ext cx="6273033" cy="238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011">
                  <a:extLst>
                    <a:ext uri="{9D8B030D-6E8A-4147-A177-3AD203B41FA5}">
                      <a16:colId xmlns:a16="http://schemas.microsoft.com/office/drawing/2014/main" val="1574262198"/>
                    </a:ext>
                  </a:extLst>
                </a:gridCol>
                <a:gridCol w="2091011">
                  <a:extLst>
                    <a:ext uri="{9D8B030D-6E8A-4147-A177-3AD203B41FA5}">
                      <a16:colId xmlns:a16="http://schemas.microsoft.com/office/drawing/2014/main" val="2338605484"/>
                    </a:ext>
                  </a:extLst>
                </a:gridCol>
                <a:gridCol w="2091011">
                  <a:extLst>
                    <a:ext uri="{9D8B030D-6E8A-4147-A177-3AD203B41FA5}">
                      <a16:colId xmlns:a16="http://schemas.microsoft.com/office/drawing/2014/main" val="713737540"/>
                    </a:ext>
                  </a:extLst>
                </a:gridCol>
              </a:tblGrid>
              <a:tr h="10774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Number</a:t>
                      </a:r>
                      <a:r>
                        <a:rPr lang="en-US" baseline="0" noProof="0" dirty="0" smtClean="0"/>
                        <a:t> of recorded crossings (</a:t>
                      </a:r>
                      <a:r>
                        <a:rPr lang="en-US" baseline="0" noProof="0" dirty="0" err="1" smtClean="0"/>
                        <a:t>Dirkou</a:t>
                      </a:r>
                      <a:r>
                        <a:rPr lang="en-US" baseline="0" noProof="0" dirty="0" smtClean="0"/>
                        <a:t> – </a:t>
                      </a:r>
                      <a:r>
                        <a:rPr lang="en-US" baseline="0" noProof="0" dirty="0" err="1" smtClean="0"/>
                        <a:t>Lybia</a:t>
                      </a:r>
                      <a:r>
                        <a:rPr lang="en-US" baseline="0" noProof="0" dirty="0" smtClean="0"/>
                        <a:t> border)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Number</a:t>
                      </a:r>
                      <a:r>
                        <a:rPr lang="sl-SI" dirty="0" smtClean="0"/>
                        <a:t> </a:t>
                      </a:r>
                      <a:r>
                        <a:rPr lang="sl-SI" dirty="0" err="1" smtClean="0"/>
                        <a:t>of</a:t>
                      </a:r>
                      <a:r>
                        <a:rPr lang="sl-SI" dirty="0" smtClean="0"/>
                        <a:t> </a:t>
                      </a:r>
                      <a:r>
                        <a:rPr lang="en-US" noProof="0" dirty="0" smtClean="0"/>
                        <a:t>recorded</a:t>
                      </a:r>
                      <a:r>
                        <a:rPr lang="sl-SI" dirty="0" smtClean="0"/>
                        <a:t> </a:t>
                      </a:r>
                      <a:r>
                        <a:rPr lang="en-US" noProof="0" dirty="0" smtClean="0"/>
                        <a:t>deaths</a:t>
                      </a:r>
                      <a:r>
                        <a:rPr lang="sl-SI" dirty="0" smtClean="0"/>
                        <a:t> in </a:t>
                      </a:r>
                      <a:r>
                        <a:rPr lang="en-US" noProof="0" dirty="0" smtClean="0"/>
                        <a:t>attempted</a:t>
                      </a:r>
                      <a:r>
                        <a:rPr lang="sl-SI" dirty="0" smtClean="0"/>
                        <a:t> </a:t>
                      </a:r>
                      <a:r>
                        <a:rPr lang="en-US" noProof="0" dirty="0" smtClean="0"/>
                        <a:t>crossing</a:t>
                      </a:r>
                      <a:r>
                        <a:rPr lang="sl-SI" dirty="0" smtClean="0"/>
                        <a:t> </a:t>
                      </a:r>
                      <a:r>
                        <a:rPr lang="sl-SI" dirty="0" err="1" smtClean="0"/>
                        <a:t>of</a:t>
                      </a:r>
                      <a:r>
                        <a:rPr lang="sl-SI" dirty="0" smtClean="0"/>
                        <a:t> Sahara desert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27512"/>
                  </a:ext>
                </a:extLst>
              </a:tr>
              <a:tr h="599007">
                <a:tc>
                  <a:txBody>
                    <a:bodyPr/>
                    <a:lstStyle/>
                    <a:p>
                      <a:r>
                        <a:rPr lang="sl-SI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290.000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323993"/>
                  </a:ext>
                </a:extLst>
              </a:tr>
              <a:tr h="599007">
                <a:tc>
                  <a:txBody>
                    <a:bodyPr/>
                    <a:lstStyle/>
                    <a:p>
                      <a:r>
                        <a:rPr lang="sl-SI" dirty="0" smtClean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33.00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049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1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n-US" sz="4400" dirty="0" smtClean="0"/>
              <a:t>Case of Libya and establishment of SAR (Search and Rescue zones)</a:t>
            </a:r>
          </a:p>
          <a:p>
            <a:pPr lvl="1"/>
            <a:r>
              <a:rPr lang="en-US" sz="2800" dirty="0" smtClean="0"/>
              <a:t>October 2014 – removal of Italian ships from rescue operations (Mare Nostrum)</a:t>
            </a:r>
          </a:p>
          <a:p>
            <a:pPr lvl="1"/>
            <a:r>
              <a:rPr lang="en-US" sz="2800" dirty="0" smtClean="0"/>
              <a:t>Active support to militias in Libya to preform the role of  </a:t>
            </a:r>
            <a:r>
              <a:rPr lang="en-GB" sz="2800" dirty="0" smtClean="0"/>
              <a:t>“coast guard”</a:t>
            </a:r>
            <a:r>
              <a:rPr lang="sl-SI" sz="2800" dirty="0" smtClean="0"/>
              <a:t>-</a:t>
            </a:r>
            <a:r>
              <a:rPr lang="en-GB" sz="2800" dirty="0" smtClean="0"/>
              <a:t> “</a:t>
            </a:r>
            <a:r>
              <a:rPr lang="en-GB" dirty="0" smtClean="0"/>
              <a:t>EU </a:t>
            </a:r>
            <a:r>
              <a:rPr lang="en-GB" dirty="0"/>
              <a:t>and Italy put aside €285m to boost Libyan coast </a:t>
            </a:r>
            <a:r>
              <a:rPr lang="en-GB" dirty="0" smtClean="0"/>
              <a:t>guard”</a:t>
            </a:r>
            <a:r>
              <a:rPr lang="sl-SI" dirty="0" smtClean="0"/>
              <a:t>, </a:t>
            </a:r>
            <a:r>
              <a:rPr lang="sl-SI" dirty="0"/>
              <a:t>29.11.2017,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euobserver.com/migration/140067</a:t>
            </a:r>
            <a:r>
              <a:rPr lang="sl-SI" dirty="0" smtClean="0"/>
              <a:t> 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59764"/>
              </p:ext>
            </p:extLst>
          </p:nvPr>
        </p:nvGraphicFramePr>
        <p:xfrm>
          <a:off x="1195977" y="4285826"/>
          <a:ext cx="9228184" cy="1749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312">
                  <a:extLst>
                    <a:ext uri="{9D8B030D-6E8A-4147-A177-3AD203B41FA5}">
                      <a16:colId xmlns:a16="http://schemas.microsoft.com/office/drawing/2014/main" val="3822891920"/>
                    </a:ext>
                  </a:extLst>
                </a:gridCol>
                <a:gridCol w="1318312">
                  <a:extLst>
                    <a:ext uri="{9D8B030D-6E8A-4147-A177-3AD203B41FA5}">
                      <a16:colId xmlns:a16="http://schemas.microsoft.com/office/drawing/2014/main" val="414863329"/>
                    </a:ext>
                  </a:extLst>
                </a:gridCol>
                <a:gridCol w="1318312">
                  <a:extLst>
                    <a:ext uri="{9D8B030D-6E8A-4147-A177-3AD203B41FA5}">
                      <a16:colId xmlns:a16="http://schemas.microsoft.com/office/drawing/2014/main" val="4016719136"/>
                    </a:ext>
                  </a:extLst>
                </a:gridCol>
                <a:gridCol w="1318312">
                  <a:extLst>
                    <a:ext uri="{9D8B030D-6E8A-4147-A177-3AD203B41FA5}">
                      <a16:colId xmlns:a16="http://schemas.microsoft.com/office/drawing/2014/main" val="1252756571"/>
                    </a:ext>
                  </a:extLst>
                </a:gridCol>
                <a:gridCol w="1318312">
                  <a:extLst>
                    <a:ext uri="{9D8B030D-6E8A-4147-A177-3AD203B41FA5}">
                      <a16:colId xmlns:a16="http://schemas.microsoft.com/office/drawing/2014/main" val="2799729526"/>
                    </a:ext>
                  </a:extLst>
                </a:gridCol>
                <a:gridCol w="1318312">
                  <a:extLst>
                    <a:ext uri="{9D8B030D-6E8A-4147-A177-3AD203B41FA5}">
                      <a16:colId xmlns:a16="http://schemas.microsoft.com/office/drawing/2014/main" val="2027042050"/>
                    </a:ext>
                  </a:extLst>
                </a:gridCol>
                <a:gridCol w="1318312">
                  <a:extLst>
                    <a:ext uri="{9D8B030D-6E8A-4147-A177-3AD203B41FA5}">
                      <a16:colId xmlns:a16="http://schemas.microsoft.com/office/drawing/2014/main" val="3516222896"/>
                    </a:ext>
                  </a:extLst>
                </a:gridCol>
              </a:tblGrid>
              <a:tr h="6416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578654"/>
                  </a:ext>
                </a:extLst>
              </a:tr>
              <a:tr h="1107543">
                <a:tc>
                  <a:txBody>
                    <a:bodyPr/>
                    <a:lstStyle/>
                    <a:p>
                      <a:r>
                        <a:rPr lang="en-GB" dirty="0" smtClean="0"/>
                        <a:t>Arrivals to Italy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153 842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181</a:t>
                      </a:r>
                      <a:r>
                        <a:rPr lang="sl-SI" baseline="0" dirty="0" smtClean="0"/>
                        <a:t> 436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119 369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23 370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r>
                        <a:rPr lang="en-GB" baseline="0" dirty="0" smtClean="0"/>
                        <a:t> 471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34 154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7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0817" y="222069"/>
            <a:ext cx="10515600" cy="639903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Case </a:t>
            </a:r>
            <a:r>
              <a:rPr lang="en-US" sz="3200" dirty="0"/>
              <a:t>of Sudan and Rapid Support Forces</a:t>
            </a:r>
          </a:p>
          <a:p>
            <a:pPr lvl="1"/>
            <a:r>
              <a:rPr lang="sl-SI" sz="2800" dirty="0" smtClean="0"/>
              <a:t>6. April 2016 - EU </a:t>
            </a:r>
            <a:r>
              <a:rPr lang="en-US" sz="2800" dirty="0" smtClean="0"/>
              <a:t>commissioner</a:t>
            </a:r>
            <a:r>
              <a:rPr lang="sl-SI" sz="2800" dirty="0" smtClean="0"/>
              <a:t> Neven </a:t>
            </a:r>
            <a:r>
              <a:rPr lang="en-US" sz="2800" dirty="0" err="1" smtClean="0"/>
              <a:t>Mimca</a:t>
            </a:r>
            <a:r>
              <a:rPr lang="sl-SI" sz="2800" dirty="0" smtClean="0"/>
              <a:t> </a:t>
            </a:r>
            <a:r>
              <a:rPr lang="en-US" sz="2800" dirty="0" smtClean="0"/>
              <a:t>visits</a:t>
            </a:r>
            <a:r>
              <a:rPr lang="sl-SI" sz="2800" dirty="0" smtClean="0"/>
              <a:t> Sudan (</a:t>
            </a:r>
            <a:r>
              <a:rPr lang="en-US" sz="2800" i="1" dirty="0" smtClean="0"/>
              <a:t>Better</a:t>
            </a:r>
            <a:r>
              <a:rPr lang="sl-SI" sz="2800" i="1" dirty="0" smtClean="0"/>
              <a:t> </a:t>
            </a:r>
            <a:r>
              <a:rPr lang="en-US" sz="2800" i="1" dirty="0" smtClean="0"/>
              <a:t>Migration</a:t>
            </a:r>
            <a:r>
              <a:rPr lang="sl-SI" sz="2800" i="1" dirty="0" smtClean="0"/>
              <a:t> </a:t>
            </a:r>
            <a:r>
              <a:rPr lang="en-US" sz="2800" i="1" dirty="0" err="1" smtClean="0"/>
              <a:t>Managment</a:t>
            </a:r>
            <a:r>
              <a:rPr lang="sl-SI" sz="2800" i="1" dirty="0" smtClean="0"/>
              <a:t> </a:t>
            </a:r>
            <a:r>
              <a:rPr lang="sl-SI" sz="2800" dirty="0" smtClean="0"/>
              <a:t>– 40 </a:t>
            </a:r>
            <a:r>
              <a:rPr lang="en-US" sz="2800" dirty="0" smtClean="0"/>
              <a:t>million</a:t>
            </a:r>
            <a:r>
              <a:rPr lang="sl-SI" sz="2800" dirty="0" smtClean="0"/>
              <a:t> EUR </a:t>
            </a:r>
            <a:r>
              <a:rPr lang="en-US" sz="2800" dirty="0" smtClean="0"/>
              <a:t>support</a:t>
            </a:r>
            <a:r>
              <a:rPr lang="sl-SI" sz="2800" dirty="0" smtClean="0"/>
              <a:t> to </a:t>
            </a:r>
            <a:r>
              <a:rPr lang="en-US" sz="2800" dirty="0" smtClean="0"/>
              <a:t>border</a:t>
            </a:r>
            <a:r>
              <a:rPr lang="sl-SI" sz="2800" dirty="0" smtClean="0"/>
              <a:t> </a:t>
            </a:r>
            <a:r>
              <a:rPr lang="en-US" sz="2800" dirty="0" err="1" smtClean="0"/>
              <a:t>managment</a:t>
            </a:r>
            <a:r>
              <a:rPr lang="sl-SI" sz="2800" dirty="0" smtClean="0"/>
              <a:t>)</a:t>
            </a:r>
          </a:p>
          <a:p>
            <a:pPr lvl="1"/>
            <a:r>
              <a:rPr lang="sl-SI" sz="2800" dirty="0" smtClean="0"/>
              <a:t>RSF – </a:t>
            </a:r>
            <a:r>
              <a:rPr lang="en-US" sz="2800" dirty="0" smtClean="0"/>
              <a:t>formed</a:t>
            </a:r>
            <a:r>
              <a:rPr lang="sl-SI" sz="2800" dirty="0" smtClean="0"/>
              <a:t> </a:t>
            </a:r>
            <a:r>
              <a:rPr lang="en-US" sz="2800" dirty="0" smtClean="0"/>
              <a:t>from</a:t>
            </a:r>
            <a:r>
              <a:rPr lang="sl-SI" sz="2800" dirty="0" smtClean="0"/>
              <a:t> milita (</a:t>
            </a:r>
            <a:r>
              <a:rPr lang="sl-SI" sz="2800" dirty="0" err="1" smtClean="0"/>
              <a:t>janjawid</a:t>
            </a:r>
            <a:r>
              <a:rPr lang="sl-SI" sz="2800" dirty="0" smtClean="0"/>
              <a:t>) </a:t>
            </a:r>
            <a:r>
              <a:rPr lang="en-US" sz="2800" dirty="0" smtClean="0"/>
              <a:t>involved</a:t>
            </a:r>
            <a:r>
              <a:rPr lang="sl-SI" sz="2800" dirty="0" smtClean="0"/>
              <a:t> Darfur genocide, </a:t>
            </a:r>
            <a:r>
              <a:rPr lang="en-US" sz="2800" dirty="0" smtClean="0"/>
              <a:t>shooting</a:t>
            </a:r>
            <a:r>
              <a:rPr lang="sl-SI" sz="2800" dirty="0" smtClean="0"/>
              <a:t> </a:t>
            </a:r>
            <a:r>
              <a:rPr lang="en-US" sz="2800" dirty="0" smtClean="0"/>
              <a:t>and</a:t>
            </a:r>
            <a:r>
              <a:rPr lang="sl-SI" sz="2800" dirty="0" smtClean="0"/>
              <a:t> </a:t>
            </a:r>
            <a:r>
              <a:rPr lang="en-US" sz="2800" dirty="0" smtClean="0"/>
              <a:t>killing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100 </a:t>
            </a:r>
            <a:r>
              <a:rPr lang="en-US" sz="2800" dirty="0" smtClean="0"/>
              <a:t>protesters</a:t>
            </a:r>
            <a:r>
              <a:rPr lang="sl-SI" sz="2800" dirty="0" smtClean="0"/>
              <a:t> </a:t>
            </a:r>
            <a:r>
              <a:rPr lang="en-US" sz="2800" dirty="0" smtClean="0"/>
              <a:t>during</a:t>
            </a:r>
            <a:r>
              <a:rPr lang="sl-SI" sz="2800" dirty="0" smtClean="0"/>
              <a:t> a </a:t>
            </a:r>
            <a:r>
              <a:rPr lang="en-US" sz="2800" dirty="0" smtClean="0"/>
              <a:t>crackdown</a:t>
            </a:r>
            <a:r>
              <a:rPr lang="sl-SI" sz="2800" dirty="0" smtClean="0"/>
              <a:t> on </a:t>
            </a:r>
            <a:r>
              <a:rPr lang="en-US" sz="2800" dirty="0" smtClean="0"/>
              <a:t>Sudanese</a:t>
            </a:r>
            <a:r>
              <a:rPr lang="sl-SI" sz="2800" dirty="0" smtClean="0"/>
              <a:t> </a:t>
            </a:r>
            <a:r>
              <a:rPr lang="en-US" sz="2800" dirty="0" smtClean="0"/>
              <a:t>revolution</a:t>
            </a:r>
          </a:p>
          <a:p>
            <a:endParaRPr lang="en-US" sz="3200" dirty="0" smtClean="0"/>
          </a:p>
          <a:p>
            <a:r>
              <a:rPr lang="en-US" sz="3200" dirty="0" smtClean="0"/>
              <a:t>Humanitarian assistance as practice of </a:t>
            </a:r>
            <a:r>
              <a:rPr lang="sl-SI" sz="3200" dirty="0"/>
              <a:t>b</a:t>
            </a:r>
            <a:r>
              <a:rPr lang="en-US" sz="3200" dirty="0" smtClean="0"/>
              <a:t>order imperialism </a:t>
            </a:r>
            <a:endParaRPr lang="sl-SI" sz="3200" dirty="0" smtClean="0"/>
          </a:p>
          <a:p>
            <a:pPr lvl="1"/>
            <a:r>
              <a:rPr lang="en-US" sz="2800" dirty="0" smtClean="0"/>
              <a:t>Valletta Summit, 11.-12. November 2015</a:t>
            </a:r>
          </a:p>
          <a:p>
            <a:pPr lvl="1"/>
            <a:r>
              <a:rPr lang="en-US" sz="2800" dirty="0" smtClean="0"/>
              <a:t>EU Emergency Trust Fund for Africa (financial instrument to support border </a:t>
            </a:r>
            <a:r>
              <a:rPr lang="sl-SI" sz="2800" dirty="0" smtClean="0"/>
              <a:t>management </a:t>
            </a:r>
            <a:r>
              <a:rPr lang="en-US" sz="2800" dirty="0" smtClean="0"/>
              <a:t>operations</a:t>
            </a:r>
            <a:r>
              <a:rPr lang="sl-SI" sz="2800" dirty="0" smtClean="0"/>
              <a:t>: police </a:t>
            </a:r>
            <a:r>
              <a:rPr lang="en-US" sz="2800" dirty="0" smtClean="0"/>
              <a:t>units,</a:t>
            </a:r>
            <a:r>
              <a:rPr lang="sl-SI" sz="2800" dirty="0" smtClean="0"/>
              <a:t> </a:t>
            </a:r>
            <a:r>
              <a:rPr lang="en-US" sz="2800" dirty="0" smtClean="0"/>
              <a:t>vehicles, communications and surveillance equipment, bio screening, </a:t>
            </a:r>
            <a:r>
              <a:rPr lang="en-US" sz="2800" dirty="0" err="1" smtClean="0"/>
              <a:t>etc</a:t>
            </a:r>
            <a:r>
              <a:rPr lang="sl-SI" sz="2800" dirty="0" smtClean="0"/>
              <a:t>.)</a:t>
            </a:r>
            <a:endParaRPr lang="en-US" sz="28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884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10788"/>
            <a:ext cx="10515600" cy="53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b="1" dirty="0" smtClean="0"/>
              <a:t>Balkan </a:t>
            </a:r>
            <a:r>
              <a:rPr lang="sl-SI" b="1" dirty="0" err="1" smtClean="0"/>
              <a:t>Route</a:t>
            </a:r>
            <a:r>
              <a:rPr lang="sl-SI" b="1" dirty="0" smtClean="0"/>
              <a:t>:</a:t>
            </a:r>
            <a:endParaRPr lang="sl-SI" b="1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https://push-forward.org/</a:t>
            </a:r>
            <a:r>
              <a:rPr lang="sl-SI" dirty="0" smtClean="0"/>
              <a:t> </a:t>
            </a:r>
            <a:endParaRPr lang="sl-SI" dirty="0"/>
          </a:p>
          <a:p>
            <a:r>
              <a:rPr lang="en-GB" dirty="0">
                <a:hlinkClick r:id="rId3"/>
              </a:rPr>
              <a:t>https://www.facebook.com/infokolpa</a:t>
            </a:r>
            <a:r>
              <a:rPr lang="en-GB" dirty="0" smtClean="0">
                <a:hlinkClick r:id="rId3"/>
              </a:rPr>
              <a:t>/</a:t>
            </a:r>
            <a:r>
              <a:rPr lang="sl-SI" dirty="0" smtClean="0"/>
              <a:t> </a:t>
            </a:r>
          </a:p>
          <a:p>
            <a:r>
              <a:rPr lang="sl-SI" dirty="0" smtClean="0">
                <a:hlinkClick r:id="rId4"/>
              </a:rPr>
              <a:t>https</a:t>
            </a:r>
            <a:r>
              <a:rPr lang="sl-SI" dirty="0">
                <a:hlinkClick r:id="rId4"/>
              </a:rPr>
              <a:t>://areyousyrious.medium.com</a:t>
            </a:r>
            <a:r>
              <a:rPr lang="sl-SI" dirty="0" smtClean="0">
                <a:hlinkClick r:id="rId4"/>
              </a:rPr>
              <a:t>/</a:t>
            </a:r>
            <a:r>
              <a:rPr lang="sl-SI" dirty="0" smtClean="0"/>
              <a:t> </a:t>
            </a:r>
          </a:p>
          <a:p>
            <a:r>
              <a:rPr lang="sl-SI" dirty="0">
                <a:hlinkClick r:id="rId5"/>
              </a:rPr>
              <a:t>https://www.borderviolence.eu</a:t>
            </a:r>
            <a:r>
              <a:rPr lang="sl-SI" dirty="0" smtClean="0">
                <a:hlinkClick r:id="rId5"/>
              </a:rPr>
              <a:t>/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b="1" dirty="0" smtClean="0"/>
              <a:t>EU </a:t>
            </a:r>
            <a:r>
              <a:rPr lang="sl-SI" b="1" dirty="0" err="1" smtClean="0"/>
              <a:t>border</a:t>
            </a:r>
            <a:r>
              <a:rPr lang="sl-SI" b="1" dirty="0" smtClean="0"/>
              <a:t> </a:t>
            </a:r>
            <a:r>
              <a:rPr lang="sl-SI" b="1" dirty="0" err="1" smtClean="0"/>
              <a:t>imperialism</a:t>
            </a:r>
            <a:r>
              <a:rPr lang="sl-SI" b="1" dirty="0" smtClean="0"/>
              <a:t> in </a:t>
            </a:r>
            <a:r>
              <a:rPr lang="sl-SI" b="1" dirty="0" err="1" smtClean="0"/>
              <a:t>Africa</a:t>
            </a:r>
            <a:r>
              <a:rPr lang="sl-SI" b="1" dirty="0" smtClean="0"/>
              <a:t>:</a:t>
            </a:r>
          </a:p>
          <a:p>
            <a:r>
              <a:rPr lang="en-GB" dirty="0">
                <a:hlinkClick r:id="rId6"/>
              </a:rPr>
              <a:t>https://www.tni.org/en/publication/expanding-the-fortress</a:t>
            </a:r>
            <a:endParaRPr lang="en-GB" dirty="0"/>
          </a:p>
          <a:p>
            <a:r>
              <a:rPr lang="en-GB" dirty="0">
                <a:hlinkClick r:id="rId7"/>
              </a:rPr>
              <a:t>https://www.clingendael.org/pub/2018/multilateral-damage/</a:t>
            </a:r>
            <a:endParaRPr lang="en-GB" dirty="0"/>
          </a:p>
          <a:p>
            <a:r>
              <a:rPr lang="en-GB" dirty="0">
                <a:hlinkClick r:id="rId8"/>
              </a:rPr>
              <a:t>https://www.tni.org/en/article/the-rise-of-border-imperialism</a:t>
            </a:r>
            <a:endParaRPr lang="en-GB" dirty="0"/>
          </a:p>
          <a:p>
            <a:r>
              <a:rPr lang="en-GB" dirty="0">
                <a:hlinkClick r:id="rId9"/>
              </a:rPr>
              <a:t>https://www.tni.org/en/publication/border-wars</a:t>
            </a:r>
            <a:endParaRPr lang="en-GB" dirty="0"/>
          </a:p>
          <a:p>
            <a:r>
              <a:rPr lang="en-GB" dirty="0">
                <a:hlinkClick r:id="rId10"/>
              </a:rPr>
              <a:t>https://www.tni.org/en/publication/border-wars-ii </a:t>
            </a:r>
            <a:endParaRPr lang="en-GB" dirty="0"/>
          </a:p>
          <a:p>
            <a:r>
              <a:rPr lang="en-GB" dirty="0">
                <a:hlinkClick r:id="rId11"/>
              </a:rPr>
              <a:t>https://www.tni.org/en/article/how-the-security-industry-reaps-the-rewards-of-eu-migration-control </a:t>
            </a:r>
            <a:r>
              <a:rPr lang="en-GB" dirty="0"/>
              <a:t> </a:t>
            </a:r>
            <a:r>
              <a:rPr lang="en-GB" dirty="0">
                <a:hlinkClick r:id="rId12"/>
              </a:rPr>
              <a:t> </a:t>
            </a:r>
            <a:endParaRPr lang="en-GB" dirty="0"/>
          </a:p>
          <a:p>
            <a:pPr marL="0" indent="0">
              <a:buNone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8826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53"/>
            <a:ext cx="12192000" cy="59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99974" y="687729"/>
            <a:ext cx="11930220" cy="141763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586" y="414097"/>
            <a:ext cx="8118166" cy="60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Video </a:t>
            </a:r>
            <a:r>
              <a:rPr lang="sl-SI" dirty="0" err="1" smtClean="0"/>
              <a:t>footage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pushback</a:t>
            </a:r>
            <a:r>
              <a:rPr lang="sl-SI" dirty="0" smtClean="0"/>
              <a:t> </a:t>
            </a:r>
            <a:r>
              <a:rPr lang="sl-SI" dirty="0" err="1" smtClean="0"/>
              <a:t>practice</a:t>
            </a:r>
            <a:r>
              <a:rPr lang="sl-SI" dirty="0" smtClean="0"/>
              <a:t> (</a:t>
            </a:r>
            <a:r>
              <a:rPr lang="sl-SI" dirty="0" err="1" smtClean="0"/>
              <a:t>Cro</a:t>
            </a:r>
            <a:r>
              <a:rPr lang="sl-SI" dirty="0" smtClean="0"/>
              <a:t>-BiH </a:t>
            </a:r>
            <a:r>
              <a:rPr lang="sl-SI" dirty="0" err="1" smtClean="0"/>
              <a:t>border</a:t>
            </a:r>
            <a:r>
              <a:rPr lang="sl-SI" dirty="0" smtClean="0"/>
              <a:t> </a:t>
            </a:r>
            <a:r>
              <a:rPr lang="sl-SI" dirty="0" err="1" smtClean="0"/>
              <a:t>near</a:t>
            </a:r>
            <a:r>
              <a:rPr lang="sl-SI" dirty="0" smtClean="0"/>
              <a:t> </a:t>
            </a:r>
            <a:r>
              <a:rPr lang="sl-SI" dirty="0" err="1" smtClean="0"/>
              <a:t>Lohovo</a:t>
            </a:r>
            <a:r>
              <a:rPr lang="sl-SI" dirty="0" smtClean="0"/>
              <a:t> (BiH), 29.9-10.10.2018):</a:t>
            </a:r>
            <a:endParaRPr lang="sl-SI" dirty="0"/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https://www.borderviolence.eu/wp-content/uploads/bvm_4_klein.mp4?_=1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Collective </a:t>
            </a:r>
            <a:r>
              <a:rPr lang="sl-SI" dirty="0" err="1" smtClean="0"/>
              <a:t>pushback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readmission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Ilirska Bistrica (19th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July</a:t>
            </a:r>
            <a:r>
              <a:rPr lang="sl-SI" dirty="0" smtClean="0"/>
              <a:t> 2019):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siol.net/novice/slovenija/policija-o-ravnanju-z-migranti-pri-ilirski-bistrici-postopki-so-bili-zakoniti-in-strokovni-503052</a:t>
            </a:r>
            <a:r>
              <a:rPr lang="sl-SI" dirty="0" smtClean="0"/>
              <a:t> </a:t>
            </a:r>
            <a:endParaRPr lang="sl-SI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7846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Number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recorded</a:t>
            </a:r>
            <a:r>
              <a:rPr lang="sl-SI" dirty="0" smtClean="0"/>
              <a:t> </a:t>
            </a:r>
            <a:r>
              <a:rPr lang="sl-SI" dirty="0" err="1" smtClean="0"/>
              <a:t>intentions</a:t>
            </a:r>
            <a:r>
              <a:rPr lang="sl-SI" dirty="0" smtClean="0"/>
              <a:t> to </a:t>
            </a:r>
            <a:r>
              <a:rPr lang="sl-SI" dirty="0" err="1" smtClean="0"/>
              <a:t>seek</a:t>
            </a:r>
            <a:r>
              <a:rPr lang="sl-SI" dirty="0" smtClean="0"/>
              <a:t> </a:t>
            </a:r>
            <a:r>
              <a:rPr lang="sl-SI" dirty="0" err="1" smtClean="0"/>
              <a:t>asylum</a:t>
            </a:r>
            <a:r>
              <a:rPr lang="sl-SI" dirty="0" smtClean="0"/>
              <a:t> on police </a:t>
            </a:r>
            <a:r>
              <a:rPr lang="sl-SI" dirty="0" err="1" smtClean="0"/>
              <a:t>station</a:t>
            </a:r>
            <a:r>
              <a:rPr lang="sl-SI" dirty="0" smtClean="0"/>
              <a:t> Črnomelj (</a:t>
            </a:r>
            <a:r>
              <a:rPr lang="sl-SI" dirty="0" err="1" smtClean="0"/>
              <a:t>southern</a:t>
            </a:r>
            <a:r>
              <a:rPr lang="sl-SI" dirty="0" smtClean="0"/>
              <a:t> </a:t>
            </a:r>
            <a:r>
              <a:rPr lang="sl-SI" dirty="0" err="1" smtClean="0"/>
              <a:t>border</a:t>
            </a:r>
            <a:r>
              <a:rPr lang="sl-SI" dirty="0" smtClean="0"/>
              <a:t>)</a:t>
            </a:r>
            <a:endParaRPr lang="en-GB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973968" cy="4983730"/>
          </a:xfrm>
        </p:spPr>
      </p:pic>
    </p:spTree>
    <p:extLst>
      <p:ext uri="{BB962C8B-B14F-4D97-AF65-F5344CB8AC3E}">
        <p14:creationId xmlns:p14="http://schemas.microsoft.com/office/powerpoint/2010/main" val="478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Directives of General Director of Police</a:t>
            </a:r>
            <a:r>
              <a:rPr lang="sl-SI" dirty="0" smtClean="0"/>
              <a:t> on police </a:t>
            </a:r>
            <a:r>
              <a:rPr lang="sl-SI" dirty="0" err="1" smtClean="0"/>
              <a:t>procedures</a:t>
            </a:r>
            <a:r>
              <a:rPr lang="sl-SI" dirty="0" smtClean="0"/>
              <a:t> on </a:t>
            </a:r>
            <a:r>
              <a:rPr lang="sl-SI" dirty="0" err="1" smtClean="0"/>
              <a:t>the</a:t>
            </a:r>
            <a:r>
              <a:rPr lang="sl-SI" dirty="0" smtClean="0"/>
              <a:t> boder (25th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May</a:t>
            </a:r>
            <a:r>
              <a:rPr lang="sl-SI" dirty="0" smtClean="0"/>
              <a:t> 2018)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3747448" cy="4867641"/>
          </a:xfrm>
        </p:spPr>
      </p:pic>
      <p:sp>
        <p:nvSpPr>
          <p:cNvPr id="5" name="PoljeZBesedilom 4"/>
          <p:cNvSpPr txBox="1"/>
          <p:nvPr/>
        </p:nvSpPr>
        <p:spPr>
          <a:xfrm>
            <a:off x="9130352" y="2306472"/>
            <a:ext cx="28250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hlinkClick r:id="rId3"/>
              </a:rPr>
              <a:t>https://push-forward.org/porocilo/objava-internih-policijskih-navodil-za-ravnanje-z-migranti-release-internal-police</a:t>
            </a:r>
            <a:r>
              <a:rPr lang="sl-SI" sz="2800" dirty="0" smtClean="0"/>
              <a:t> </a:t>
            </a:r>
            <a:endParaRPr lang="en-GB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17" y="1684971"/>
            <a:ext cx="3811581" cy="48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2898" y="195004"/>
            <a:ext cx="10515600" cy="1325563"/>
          </a:xfrm>
        </p:spPr>
        <p:txBody>
          <a:bodyPr>
            <a:noAutofit/>
          </a:bodyPr>
          <a:lstStyle/>
          <a:p>
            <a:r>
              <a:rPr lang="sl-SI" sz="3200" dirty="0" err="1" smtClean="0"/>
              <a:t>Envelopes</a:t>
            </a:r>
            <a:r>
              <a:rPr lang="sl-SI" sz="3200" dirty="0" smtClean="0"/>
              <a:t> </a:t>
            </a:r>
            <a:r>
              <a:rPr lang="sl-SI" sz="3200" dirty="0" err="1" smtClean="0"/>
              <a:t>and</a:t>
            </a:r>
            <a:r>
              <a:rPr lang="sl-SI" sz="3200" dirty="0" smtClean="0"/>
              <a:t> </a:t>
            </a:r>
            <a:r>
              <a:rPr lang="sl-SI" sz="3200" dirty="0" err="1" smtClean="0"/>
              <a:t>wristbands</a:t>
            </a:r>
            <a:r>
              <a:rPr lang="sl-SI" sz="3200" dirty="0" smtClean="0"/>
              <a:t> used in </a:t>
            </a:r>
            <a:r>
              <a:rPr lang="sl-SI" sz="3200" dirty="0" err="1" smtClean="0"/>
              <a:t>readmission</a:t>
            </a:r>
            <a:r>
              <a:rPr lang="sl-SI" sz="3200" dirty="0"/>
              <a:t> </a:t>
            </a:r>
            <a:r>
              <a:rPr lang="sl-SI" sz="3200" dirty="0" err="1" smtClean="0"/>
              <a:t>from</a:t>
            </a:r>
            <a:r>
              <a:rPr lang="sl-SI" sz="3200" dirty="0" smtClean="0"/>
              <a:t> </a:t>
            </a:r>
            <a:r>
              <a:rPr lang="sl-SI" sz="3200" dirty="0" err="1" smtClean="0"/>
              <a:t>Slovenia</a:t>
            </a:r>
            <a:r>
              <a:rPr lang="sl-SI" sz="3200" dirty="0" smtClean="0"/>
              <a:t> to </a:t>
            </a:r>
            <a:r>
              <a:rPr lang="sl-SI" sz="3200" dirty="0" err="1" smtClean="0"/>
              <a:t>Croatia</a:t>
            </a:r>
            <a:r>
              <a:rPr lang="sl-SI" sz="3200" dirty="0" smtClean="0"/>
              <a:t> </a:t>
            </a:r>
            <a:r>
              <a:rPr lang="sl-SI" sz="3200" dirty="0" err="1" smtClean="0"/>
              <a:t>were</a:t>
            </a:r>
            <a:r>
              <a:rPr lang="sl-SI" sz="3200" dirty="0" smtClean="0"/>
              <a:t> </a:t>
            </a:r>
            <a:r>
              <a:rPr lang="sl-SI" sz="3200" dirty="0" err="1" smtClean="0"/>
              <a:t>found</a:t>
            </a:r>
            <a:r>
              <a:rPr lang="sl-SI" sz="3200" dirty="0" smtClean="0"/>
              <a:t> on </a:t>
            </a:r>
            <a:r>
              <a:rPr lang="sl-SI" sz="3200" dirty="0" err="1" smtClean="0"/>
              <a:t>Croatian-Bosnian</a:t>
            </a:r>
            <a:r>
              <a:rPr lang="sl-SI" sz="3200" dirty="0" smtClean="0"/>
              <a:t> </a:t>
            </a:r>
            <a:r>
              <a:rPr lang="sl-SI" sz="3200" dirty="0" err="1" smtClean="0"/>
              <a:t>border</a:t>
            </a:r>
            <a:r>
              <a:rPr lang="sl-SI" sz="3200" dirty="0" smtClean="0"/>
              <a:t> </a:t>
            </a:r>
            <a:r>
              <a:rPr lang="sl-SI" sz="3200" dirty="0" err="1" smtClean="0"/>
              <a:t>near</a:t>
            </a:r>
            <a:r>
              <a:rPr lang="sl-SI" sz="3200" dirty="0" smtClean="0"/>
              <a:t> Bihać (</a:t>
            </a:r>
            <a:r>
              <a:rPr lang="sl-SI" sz="3200" dirty="0" err="1" smtClean="0"/>
              <a:t>photo</a:t>
            </a:r>
            <a:r>
              <a:rPr lang="sl-SI" sz="3200" dirty="0" smtClean="0"/>
              <a:t>: </a:t>
            </a:r>
            <a:r>
              <a:rPr lang="sl-SI" sz="3200" dirty="0" err="1" smtClean="0"/>
              <a:t>Lungo</a:t>
            </a:r>
            <a:r>
              <a:rPr lang="sl-SI" sz="3200" dirty="0" smtClean="0"/>
              <a:t> la </a:t>
            </a:r>
            <a:r>
              <a:rPr lang="sl-SI" sz="3200" dirty="0" err="1" smtClean="0"/>
              <a:t>rotta</a:t>
            </a:r>
            <a:r>
              <a:rPr lang="sl-SI" sz="3200" dirty="0" smtClean="0"/>
              <a:t> </a:t>
            </a:r>
            <a:r>
              <a:rPr lang="sl-SI" sz="3200" dirty="0" err="1" smtClean="0"/>
              <a:t>balcanica</a:t>
            </a:r>
            <a:r>
              <a:rPr lang="sl-SI" sz="3200" dirty="0" smtClean="0"/>
              <a:t>, 2018)</a:t>
            </a:r>
            <a:endParaRPr lang="en-GB" sz="32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" y="1520567"/>
            <a:ext cx="4026025" cy="536803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06" y="1520567"/>
            <a:ext cx="4026026" cy="53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1" y="184784"/>
            <a:ext cx="11993061" cy="65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3417" y="580651"/>
            <a:ext cx="6078583" cy="553276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492"/>
            <a:ext cx="6296297" cy="53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729</Words>
  <Application>Microsoft Office PowerPoint</Application>
  <PresentationFormat>Širokozaslonsko</PresentationFormat>
  <Paragraphs>120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Officeova tema</vt:lpstr>
      <vt:lpstr>Collective expulsion and police violence along the Balkan Route (Slovenia) </vt:lpstr>
      <vt:lpstr>PowerPointova predstavitev</vt:lpstr>
      <vt:lpstr>PowerPointova predstavitev</vt:lpstr>
      <vt:lpstr>PowerPointova predstavitev</vt:lpstr>
      <vt:lpstr>Number of recorded intentions to seek asylum on police station Črnomelj (southern border)</vt:lpstr>
      <vt:lpstr>Directives of General Director of Police on police procedures on the boder (25th of May 2018)</vt:lpstr>
      <vt:lpstr>Envelopes and wristbands used in readmission from Slovenia to Croatia were found on Croatian-Bosnian border near Bihać (photo: Lungo la rotta balcanica, 2018)</vt:lpstr>
      <vt:lpstr>PowerPointova predstavitev</vt:lpstr>
      <vt:lpstr>PowerPointova predstavitev</vt:lpstr>
      <vt:lpstr>Results of the phone operation (1. 9. to 7. 11. 2018)</vt:lpstr>
      <vt:lpstr>PowerPointova predstavitev</vt:lpstr>
      <vt:lpstr>Number of recoded irregular border crossings and number readmissions by year</vt:lpstr>
      <vt:lpstr>Chain pushbacks from Italy and Austria</vt:lpstr>
      <vt:lpstr>EU and Border Externalization (Slo and Cro)</vt:lpstr>
      <vt:lpstr>“Germany donates vehicles for Croatian border police worth €835,000„ – 11.12.2020</vt:lpstr>
      <vt:lpstr>Closure of Sahara and Mediterranean Route (2015-2017)</vt:lpstr>
      <vt:lpstr> </vt:lpstr>
      <vt:lpstr>PowerPointova predstavitev</vt:lpstr>
      <vt:lpstr>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Windows User</cp:lastModifiedBy>
  <cp:revision>27</cp:revision>
  <dcterms:created xsi:type="dcterms:W3CDTF">2021-01-10T17:24:35Z</dcterms:created>
  <dcterms:modified xsi:type="dcterms:W3CDTF">2021-03-04T18:32:57Z</dcterms:modified>
</cp:coreProperties>
</file>